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4" r:id="rId4"/>
    <p:sldId id="265" r:id="rId5"/>
    <p:sldId id="266" r:id="rId6"/>
    <p:sldId id="267" r:id="rId7"/>
    <p:sldId id="262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3"/>
    <p:restoredTop sz="94679"/>
  </p:normalViewPr>
  <p:slideViewPr>
    <p:cSldViewPr snapToGrid="0" snapToObjects="1">
      <p:cViewPr varScale="1">
        <p:scale>
          <a:sx n="158" d="100"/>
          <a:sy n="15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599D01-43CD-034E-A956-331F52CF3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F68C9B-FFF4-E14B-99F7-FB646A460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FFD71B-6719-6747-BF2D-965BA2F2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D48451-5DE1-4140-8482-B8328566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5CB2DB-2C62-864A-A717-56FA93BD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67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8DED9-1D05-DB4E-A787-63C97273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CF74C2-6D9C-3D46-A5F2-65B7C1002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C032A3-9A91-B049-A6DB-CA2C9D74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E6DDB-FC37-8941-B7F4-B75C181B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DF6A42-1720-E34F-870F-908A9763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83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871EDE2-9E08-1D43-9DD3-2126C26FF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4B70A9-C39C-C547-8367-785758637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DF9211-4B31-764A-A0A4-49F5C44B1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DBF508-865E-9246-91FC-A7F36783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F56A52-77EA-9545-BC52-2BB837C2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34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F80CB-7FD6-3041-8837-2B1F2FAB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7CAA86-C7BA-E749-BF2A-2EC48A733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429E3D-1981-8045-91F7-4D13DCA5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04074E-248E-AB47-AECD-227EEEA75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FDCEA3-473E-1E45-B6B1-717B4B40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14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B36F4-21AF-D547-B526-88AB03BF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01887B-2AD4-6849-B95B-29C012201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2D9EE6-F172-0041-94B4-E0B19ECE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87DBD9-8F89-7340-A037-E73B9614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0ADE0F-EA3E-0540-B9C1-0E50F399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1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72893-D2CC-CC4F-902F-04D55336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34A9EE-2CEE-4E4B-AF78-6E93AB418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E072F4-3DB7-C946-A8BC-69323B717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9F7CE0-8794-D442-88DC-80BC8E74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F1913F-313A-BC45-87BD-5B9FBDDDB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668AD2-414D-3042-93B1-C98A8047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32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3D6B7-21DF-BE48-8CCB-F617B289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5278DB-769B-4542-98DA-377CC22B1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FAD41-0B7C-6841-9E13-4DBB69E26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DB3B26-AA8A-DB41-B698-324FBE4AC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81696F-20E8-0740-87BF-1ACCE1DF6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1142605-83F7-2945-B104-EC7CEBDE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7E15EF-7746-8B42-82DB-368BAC5C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47EBCB1-0D9D-3441-AF15-4D75EEC4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86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4E2F2-DE27-B145-B819-4BDB047D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F99A27-7A5D-0E46-BAFD-F0C6BFC8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2332ED2-7055-EF4D-82AC-0F9D8B97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CF7AC1-C276-AF4F-9727-95957AC9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220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72FD23B-7599-6143-BAFB-6C51B195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2A4818-09AD-1D4C-AEC2-DDB51049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2C9C9B-4550-CF4C-B7C1-6435878C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17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AE08B-27A9-6446-A809-5D35195B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990B1-5204-3F44-908B-EAFE1FEE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E25A17-848B-924B-9AFF-C18B2FFF7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76D087-8D4A-2F47-9186-184D5F0E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C551A7-D58C-5A47-AAA2-8029F7F1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B37494-709D-A54D-A7C3-E9ADB897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2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561BC-D1ED-D94E-AF0D-51E5238F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B7C8E17-9BF2-D547-AE0A-FB4D7A31E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D11812-AF31-D84F-BDE2-1C541DA9D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D7FD49-FAD0-7842-8867-BAB8E42D5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2B7F33-560E-A441-ADD6-9D1A5AA1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D293E3-901E-8C42-869E-68C55F5B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69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02AC3-E9D8-F846-BB3C-1BEADB80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138328-CE9C-6D41-A2C5-EB1D57F27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1C4410-CD99-F24B-BA5F-460CA39B8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8DBE9-3488-8749-9A16-A74DA6F1FB5A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15D04F-33A7-5E49-BF6A-9B6D32655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030A5A-D676-7B4C-B7EF-7A90CEA78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74C66-891F-6A4E-AD65-913B2806A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18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5EF57-C160-1649-B72F-5E85852F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C92D10-3F06-B944-A596-79F8C0A27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 baseline accuracy for different configurations of T5 model on test set </a:t>
            </a:r>
            <a:r>
              <a:rPr lang="en-US" dirty="0" err="1"/>
              <a:t>RuBQ</a:t>
            </a:r>
            <a:r>
              <a:rPr lang="en-US" dirty="0"/>
              <a:t> 2.0 &amp; Simple Questions</a:t>
            </a:r>
          </a:p>
          <a:p>
            <a:pPr lvl="1"/>
            <a:r>
              <a:rPr lang="en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t5-3b-ssm</a:t>
            </a:r>
          </a:p>
          <a:p>
            <a:pPr lvl="1"/>
            <a:r>
              <a:rPr lang="en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t5-3b-ssm-nq</a:t>
            </a:r>
          </a:p>
          <a:p>
            <a:pPr lvl="1"/>
            <a:r>
              <a:rPr lang="en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t5-3b-ssm-nqo</a:t>
            </a:r>
          </a:p>
          <a:p>
            <a:pPr lvl="1"/>
            <a:r>
              <a:rPr lang="en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t5-xl-ssm-nq</a:t>
            </a:r>
          </a:p>
          <a:p>
            <a:r>
              <a:rPr lang="en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Conducted Uncertainty Estimation (single model metrics) experiments with t5-xl-ssm-nq (the best)</a:t>
            </a:r>
          </a:p>
          <a:p>
            <a:pPr lvl="1"/>
            <a:r>
              <a:rPr lang="en" dirty="0">
                <a:solidFill>
                  <a:srgbClr val="000000"/>
                </a:solidFill>
                <a:latin typeface="Helvetica Neue" panose="02000503000000020004" pitchFamily="2" charset="0"/>
              </a:rPr>
              <a:t>Ma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xProb</a:t>
            </a:r>
            <a:endParaRPr 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Delta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Entropy</a:t>
            </a:r>
            <a:endParaRPr lang="en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8660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C61AEC-8AA7-CE4B-A9FD-DD396D50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78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0ABC00-65DE-184F-9149-BA79AA55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2" y="0"/>
            <a:ext cx="8440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87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9E50A-3344-404F-AA5C-F32FCF16B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Baseline accuracy for different configurations of T5 model</a:t>
            </a:r>
            <a:endParaRPr lang="ru-RU" sz="4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C494396-692D-AE48-B586-DBD89277C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126483"/>
              </p:ext>
            </p:extLst>
          </p:nvPr>
        </p:nvGraphicFramePr>
        <p:xfrm>
          <a:off x="1284702" y="2704015"/>
          <a:ext cx="9618241" cy="3523407"/>
        </p:xfrm>
        <a:graphic>
          <a:graphicData uri="http://schemas.openxmlformats.org/drawingml/2006/table">
            <a:tbl>
              <a:tblPr/>
              <a:tblGrid>
                <a:gridCol w="3417622">
                  <a:extLst>
                    <a:ext uri="{9D8B030D-6E8A-4147-A177-3AD203B41FA5}">
                      <a16:colId xmlns:a16="http://schemas.microsoft.com/office/drawing/2014/main" val="4175440898"/>
                    </a:ext>
                  </a:extLst>
                </a:gridCol>
                <a:gridCol w="1572396">
                  <a:extLst>
                    <a:ext uri="{9D8B030D-6E8A-4147-A177-3AD203B41FA5}">
                      <a16:colId xmlns:a16="http://schemas.microsoft.com/office/drawing/2014/main" val="44459821"/>
                    </a:ext>
                  </a:extLst>
                </a:gridCol>
                <a:gridCol w="1578986">
                  <a:extLst>
                    <a:ext uri="{9D8B030D-6E8A-4147-A177-3AD203B41FA5}">
                      <a16:colId xmlns:a16="http://schemas.microsoft.com/office/drawing/2014/main" val="1447958116"/>
                    </a:ext>
                  </a:extLst>
                </a:gridCol>
                <a:gridCol w="1578986">
                  <a:extLst>
                    <a:ext uri="{9D8B030D-6E8A-4147-A177-3AD203B41FA5}">
                      <a16:colId xmlns:a16="http://schemas.microsoft.com/office/drawing/2014/main" val="1644400705"/>
                    </a:ext>
                  </a:extLst>
                </a:gridCol>
                <a:gridCol w="1470251">
                  <a:extLst>
                    <a:ext uri="{9D8B030D-6E8A-4147-A177-3AD203B41FA5}">
                      <a16:colId xmlns:a16="http://schemas.microsoft.com/office/drawing/2014/main" val="13996549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Top-1 Accuracy</a:t>
                      </a:r>
                      <a:endParaRPr 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9795" marR="189795" marT="94897" marB="948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099535"/>
                  </a:ext>
                </a:extLst>
              </a:tr>
              <a:tr h="93836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ru-RU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t5-3b-ssm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t5-3b-ssm-nq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t5-3b-ssm-nqo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t5-xl-ssm-nq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855041"/>
                  </a:ext>
                </a:extLst>
              </a:tr>
              <a:tr h="93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 Questions (test set, 4751 questions)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1,77%</a:t>
                      </a:r>
                      <a:endParaRPr lang="ru-RU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6,82%</a:t>
                      </a:r>
                      <a:endParaRPr lang="ru-RU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6,74%</a:t>
                      </a:r>
                      <a:endParaRPr lang="ru-RU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7,</a:t>
                      </a:r>
                      <a:r>
                        <a:rPr lang="en-US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r>
                        <a:rPr lang="ru-RU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  <a:endParaRPr lang="ru-RU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447298"/>
                  </a:ext>
                </a:extLst>
              </a:tr>
              <a:tr h="93836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RuBQ</a:t>
                      </a: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2.0 (test set, 1186 questions)</a:t>
                      </a:r>
                      <a:endParaRPr 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14,24%</a:t>
                      </a:r>
                      <a:endParaRPr lang="ru-RU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27,66%</a:t>
                      </a:r>
                      <a:endParaRPr lang="ru-RU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27,66%</a:t>
                      </a:r>
                      <a:endParaRPr lang="ru-RU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US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ru-RU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,8</a:t>
                      </a:r>
                      <a:r>
                        <a:rPr lang="en-US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r>
                        <a:rPr lang="ru-RU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  <a:endParaRPr lang="ru-RU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770" marR="19770" marT="197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783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9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80100D-285A-E642-90C7-D7E1BCC6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72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E6EC13-D552-DD4E-BA10-1F9A2C56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6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7BC7A2-2602-FA48-971E-6F0EED7A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6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49048A-191D-DD47-9143-EAA08F6FD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85" b="7533"/>
          <a:stretch/>
        </p:blipFill>
        <p:spPr>
          <a:xfrm>
            <a:off x="1022930" y="0"/>
            <a:ext cx="10044873" cy="685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B7881-9F57-1142-BBC0-16E52BB3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tasks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105FFA-E0DF-4645-8AFF-273476B99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Ensemble based approach for Uncertainty Estimation (2 approaches: ?POE and simple)</a:t>
            </a:r>
          </a:p>
          <a:p>
            <a:pPr lvl="1"/>
            <a:r>
              <a:rPr lang="en-US" dirty="0"/>
              <a:t>Expected Entropy </a:t>
            </a:r>
          </a:p>
          <a:p>
            <a:pPr lvl="1"/>
            <a:r>
              <a:rPr lang="en-US" dirty="0"/>
              <a:t>Predicted Entropy</a:t>
            </a:r>
          </a:p>
          <a:p>
            <a:pPr lvl="1"/>
            <a:r>
              <a:rPr lang="en-US" dirty="0"/>
              <a:t>BALD</a:t>
            </a:r>
          </a:p>
          <a:p>
            <a:pPr lvl="1"/>
            <a:r>
              <a:rPr lang="en-US" dirty="0"/>
              <a:t>RMI</a:t>
            </a:r>
          </a:p>
          <a:p>
            <a:pPr lvl="1"/>
            <a:r>
              <a:rPr lang="en-US" dirty="0"/>
              <a:t>EPKL</a:t>
            </a:r>
          </a:p>
          <a:p>
            <a:r>
              <a:rPr lang="en-US" dirty="0"/>
              <a:t>Area Under rejection Curve computation</a:t>
            </a:r>
          </a:p>
          <a:p>
            <a:r>
              <a:rPr lang="en-US" dirty="0"/>
              <a:t>Constrained beam search for T5</a:t>
            </a:r>
          </a:p>
          <a:p>
            <a:r>
              <a:rPr lang="en-US" dirty="0"/>
              <a:t>Integration </a:t>
            </a:r>
            <a:r>
              <a:rPr lang="en-US" dirty="0" err="1"/>
              <a:t>mGenre</a:t>
            </a:r>
            <a:r>
              <a:rPr lang="en-US" dirty="0"/>
              <a:t> with T5 (Roma’s idea previously mentioned)</a:t>
            </a:r>
          </a:p>
          <a:p>
            <a:r>
              <a:rPr lang="en-US" dirty="0"/>
              <a:t>When KGT5 QA checkpoint will be available it can be used too (mixture of experts, etc.)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0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9AF74A-3791-944C-AE9C-361BD92A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3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823843-5EE1-944B-9AB6-68E6E0B0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589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157</Words>
  <Application>Microsoft Macintosh PowerPoint</Application>
  <PresentationFormat>Широкоэкранный</PresentationFormat>
  <Paragraphs>39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 Neue</vt:lpstr>
      <vt:lpstr>Тема Office</vt:lpstr>
      <vt:lpstr>Results</vt:lpstr>
      <vt:lpstr>Baseline accuracy for different configurations of T5 model</vt:lpstr>
      <vt:lpstr>Презентация PowerPoint</vt:lpstr>
      <vt:lpstr>Презентация PowerPoint</vt:lpstr>
      <vt:lpstr>Презентация PowerPoint</vt:lpstr>
      <vt:lpstr>Презентация PowerPoint</vt:lpstr>
      <vt:lpstr>Future tasks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</dc:title>
  <dc:creator>14170114 Петраков Сергей Денисович</dc:creator>
  <cp:lastModifiedBy>14170114 Петраков Сергей Денисович</cp:lastModifiedBy>
  <cp:revision>6</cp:revision>
  <dcterms:created xsi:type="dcterms:W3CDTF">2022-11-14T15:28:23Z</dcterms:created>
  <dcterms:modified xsi:type="dcterms:W3CDTF">2022-11-16T11:57:20Z</dcterms:modified>
</cp:coreProperties>
</file>